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1" r:id="rId4"/>
    <p:sldId id="262" r:id="rId5"/>
    <p:sldId id="259" r:id="rId6"/>
    <p:sldId id="260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82" r:id="rId21"/>
    <p:sldId id="277" r:id="rId22"/>
    <p:sldId id="281" r:id="rId23"/>
    <p:sldId id="279" r:id="rId24"/>
    <p:sldId id="280" r:id="rId25"/>
    <p:sldId id="293" r:id="rId26"/>
    <p:sldId id="285" r:id="rId27"/>
    <p:sldId id="289" r:id="rId28"/>
    <p:sldId id="290" r:id="rId29"/>
    <p:sldId id="292" r:id="rId30"/>
    <p:sldId id="284" r:id="rId31"/>
    <p:sldId id="287" r:id="rId32"/>
    <p:sldId id="294" r:id="rId33"/>
    <p:sldId id="264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0808"/>
    <a:srgbClr val="777777"/>
    <a:srgbClr val="B6CBE4"/>
    <a:srgbClr val="FF0000"/>
    <a:srgbClr val="AB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31" autoAdjust="0"/>
    <p:restoredTop sz="94676" autoAdjust="0"/>
  </p:normalViewPr>
  <p:slideViewPr>
    <p:cSldViewPr>
      <p:cViewPr varScale="1">
        <p:scale>
          <a:sx n="88" d="100"/>
          <a:sy n="88" d="100"/>
        </p:scale>
        <p:origin x="183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4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0FF18-78B8-4755-90A1-7B65EE1FF445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0417-B1AE-4661-9C8C-68C5207694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03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577-2709-49A4-B7B0-6FAA4D171575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D28-ACEE-4E54-A265-9BDF6A211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01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577-2709-49A4-B7B0-6FAA4D171575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D28-ACEE-4E54-A265-9BDF6A211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80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577-2709-49A4-B7B0-6FAA4D171575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D28-ACEE-4E54-A265-9BDF6A211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22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577-2709-49A4-B7B0-6FAA4D171575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D28-ACEE-4E54-A265-9BDF6A211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47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577-2709-49A4-B7B0-6FAA4D171575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D28-ACEE-4E54-A265-9BDF6A211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76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577-2709-49A4-B7B0-6FAA4D171575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D28-ACEE-4E54-A265-9BDF6A211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42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577-2709-49A4-B7B0-6FAA4D171575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D28-ACEE-4E54-A265-9BDF6A211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83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577-2709-49A4-B7B0-6FAA4D171575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D28-ACEE-4E54-A265-9BDF6A211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3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577-2709-49A4-B7B0-6FAA4D171575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D28-ACEE-4E54-A265-9BDF6A211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5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577-2709-49A4-B7B0-6FAA4D171575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D28-ACEE-4E54-A265-9BDF6A211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54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577-2709-49A4-B7B0-6FAA4D171575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0D28-ACEE-4E54-A265-9BDF6A211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07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C577-2709-49A4-B7B0-6FAA4D171575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0D28-ACEE-4E54-A265-9BDF6A211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96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tiff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8735"/>
          </a:xfrm>
        </p:spPr>
        <p:txBody>
          <a:bodyPr>
            <a:noAutofit/>
          </a:bodyPr>
          <a:lstStyle/>
          <a:p>
            <a:r>
              <a:rPr lang="de-DE" sz="6000" b="1" dirty="0" smtClean="0"/>
              <a:t>Aussagen von Abiturienten zu dem was sie aus ihrem Erdkundeunterricht mitnehmen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6279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429000"/>
            <a:ext cx="1875626" cy="252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29000"/>
            <a:ext cx="1947841" cy="252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9000"/>
            <a:ext cx="3022070" cy="252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2696"/>
            <a:ext cx="3697382" cy="2130860"/>
          </a:xfrm>
          <a:prstGeom prst="rect">
            <a:avLst/>
          </a:prstGeom>
        </p:spPr>
      </p:pic>
      <p:sp>
        <p:nvSpPr>
          <p:cNvPr id="27" name="Pfeil nach links und oben 26"/>
          <p:cNvSpPr/>
          <p:nvPr/>
        </p:nvSpPr>
        <p:spPr>
          <a:xfrm>
            <a:off x="1619672" y="2564904"/>
            <a:ext cx="5112568" cy="2592288"/>
          </a:xfrm>
          <a:prstGeom prst="leftUpArrow">
            <a:avLst>
              <a:gd name="adj1" fmla="val 6450"/>
              <a:gd name="adj2" fmla="val 10684"/>
              <a:gd name="adj3" fmla="val 18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 rot="21076086">
            <a:off x="452806" y="632690"/>
            <a:ext cx="3684022" cy="27659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297931"/>
              </a:avLst>
            </a:prstTxWarp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Think global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Rechteck 30"/>
          <p:cNvSpPr/>
          <p:nvPr/>
        </p:nvSpPr>
        <p:spPr>
          <a:xfrm rot="20846880">
            <a:off x="592328" y="195764"/>
            <a:ext cx="365280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273385"/>
              </a:avLst>
            </a:prstTxWarp>
            <a:spAutoFit/>
          </a:bodyPr>
          <a:lstStyle/>
          <a:p>
            <a:pPr algn="ctr"/>
            <a:r>
              <a:rPr lang="de-DE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act</a:t>
            </a:r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de-DE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local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659735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/>
              <a:t>Quelle: https</a:t>
            </a:r>
            <a:r>
              <a:rPr lang="de-DE" sz="1400" dirty="0"/>
              <a:t>://</a:t>
            </a:r>
            <a:r>
              <a:rPr lang="de-DE" sz="1400" dirty="0" smtClean="0"/>
              <a:t>d-maps.com/carte.php?num_car=126803&amp;lang=de</a:t>
            </a:r>
            <a:r>
              <a:rPr lang="de-DE" sz="1400" dirty="0"/>
              <a:t>; </a:t>
            </a:r>
            <a:r>
              <a:rPr lang="de-DE" sz="1400" dirty="0" smtClean="0"/>
              <a:t>13147&amp;lang=de</a:t>
            </a:r>
            <a:r>
              <a:rPr lang="de-DE" sz="1400" dirty="0"/>
              <a:t>; </a:t>
            </a:r>
            <a:r>
              <a:rPr lang="de-DE" sz="1400" dirty="0" smtClean="0"/>
              <a:t>124135&amp;lang=de</a:t>
            </a:r>
            <a:r>
              <a:rPr lang="de-DE" sz="1400" dirty="0"/>
              <a:t>; </a:t>
            </a:r>
            <a:r>
              <a:rPr lang="de-DE" sz="1400" dirty="0" smtClean="0"/>
              <a:t>124189&amp;lang=de</a:t>
            </a:r>
            <a:endParaRPr lang="de-DE" sz="1400" dirty="0"/>
          </a:p>
        </p:txBody>
      </p:sp>
      <p:sp>
        <p:nvSpPr>
          <p:cNvPr id="3" name="Rechteck 2"/>
          <p:cNvSpPr/>
          <p:nvPr/>
        </p:nvSpPr>
        <p:spPr>
          <a:xfrm rot="20051553">
            <a:off x="1463142" y="2071046"/>
            <a:ext cx="5163338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220796"/>
              </a:avLst>
            </a:prstTxWarp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Maßstabswechsel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hteck 3"/>
          <p:cNvSpPr/>
          <p:nvPr/>
        </p:nvSpPr>
        <p:spPr>
          <a:xfrm rot="20648249">
            <a:off x="-342523" y="1127203"/>
            <a:ext cx="55225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GLOKAL</a:t>
            </a:r>
            <a:endParaRPr lang="de-DE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738735"/>
          </a:xfrm>
        </p:spPr>
        <p:txBody>
          <a:bodyPr>
            <a:noAutofit/>
          </a:bodyPr>
          <a:lstStyle/>
          <a:p>
            <a:r>
              <a:rPr lang="de-DE" sz="6000" b="1" dirty="0" smtClean="0"/>
              <a:t>Was wird der Hessischen Jugend vorenthalten?</a:t>
            </a:r>
            <a:endParaRPr lang="de-DE" sz="6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450912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Teil 3 – </a:t>
            </a:r>
            <a:r>
              <a:rPr lang="de-DE" dirty="0" smtClean="0"/>
              <a:t>vernetzendes Denken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2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ompetenzstrukturmodell &quot;Geographi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68" y="3068960"/>
            <a:ext cx="4608512" cy="350013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99792" y="161188"/>
            <a:ext cx="5521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Systemkompetenz</a:t>
            </a:r>
            <a:endParaRPr lang="de-DE" sz="4000" b="1" dirty="0"/>
          </a:p>
        </p:txBody>
      </p:sp>
      <p:sp>
        <p:nvSpPr>
          <p:cNvPr id="5" name="Rechteck 4"/>
          <p:cNvSpPr/>
          <p:nvPr/>
        </p:nvSpPr>
        <p:spPr>
          <a:xfrm>
            <a:off x="395536" y="1023490"/>
            <a:ext cx="80391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Die Erde oder Teile davon </a:t>
            </a:r>
          </a:p>
          <a:p>
            <a:r>
              <a:rPr lang="de-D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als Mensch-Umweltsystem </a:t>
            </a:r>
          </a:p>
          <a:p>
            <a:r>
              <a:rPr lang="de-D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begreifen</a:t>
            </a: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4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738735"/>
          </a:xfrm>
        </p:spPr>
        <p:txBody>
          <a:bodyPr>
            <a:noAutofit/>
          </a:bodyPr>
          <a:lstStyle/>
          <a:p>
            <a:r>
              <a:rPr lang="de-DE" sz="6000" b="1" dirty="0" smtClean="0"/>
              <a:t>Was wird der Hessischen Jugend vorenthalten?</a:t>
            </a:r>
            <a:endParaRPr lang="de-DE" sz="6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479715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Teil 4 – </a:t>
            </a:r>
            <a:r>
              <a:rPr lang="de-DE" dirty="0" smtClean="0"/>
              <a:t>Wertebildung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Wie stehe ich dazu? Wertebildung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71" y="6619401"/>
            <a:ext cx="55059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/>
              <a:t>Fotos auf http</a:t>
            </a:r>
            <a:r>
              <a:rPr lang="de-DE" sz="900" dirty="0"/>
              <a:t>://</a:t>
            </a:r>
            <a:r>
              <a:rPr lang="de-DE" sz="900" dirty="0" smtClean="0"/>
              <a:t>www.bpb.de und pixelia.com</a:t>
            </a:r>
            <a:endParaRPr lang="de-DE" sz="900" dirty="0"/>
          </a:p>
        </p:txBody>
      </p:sp>
      <p:sp>
        <p:nvSpPr>
          <p:cNvPr id="135" name="Rechteck 134"/>
          <p:cNvSpPr/>
          <p:nvPr/>
        </p:nvSpPr>
        <p:spPr>
          <a:xfrm>
            <a:off x="182689" y="1196240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/>
              <a:t>Werte und Normen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/>
              <a:t>eigenen </a:t>
            </a:r>
            <a:r>
              <a:rPr lang="de-DE" sz="2800" dirty="0"/>
              <a:t>Wertvorstellungen </a:t>
            </a:r>
            <a:endParaRPr lang="de-DE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/>
              <a:t>Werturteile unter Berücksichtigung </a:t>
            </a:r>
            <a:r>
              <a:rPr lang="de-DE" sz="2800" dirty="0"/>
              <a:t>andere Lebensstile sowie Traditionen fremder </a:t>
            </a:r>
            <a:r>
              <a:rPr lang="de-DE" sz="2800" dirty="0" smtClean="0"/>
              <a:t>Kulturen </a:t>
            </a:r>
            <a:endParaRPr lang="de-DE" sz="2800" dirty="0"/>
          </a:p>
        </p:txBody>
      </p:sp>
      <p:sp>
        <p:nvSpPr>
          <p:cNvPr id="3" name="Rechteck 2"/>
          <p:cNvSpPr/>
          <p:nvPr/>
        </p:nvSpPr>
        <p:spPr>
          <a:xfrm rot="946111">
            <a:off x="3811471" y="2433500"/>
            <a:ext cx="499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Menschenrechte</a:t>
            </a:r>
            <a:endParaRPr lang="de-DE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Rechteck 3"/>
          <p:cNvSpPr/>
          <p:nvPr/>
        </p:nvSpPr>
        <p:spPr>
          <a:xfrm rot="20265012">
            <a:off x="429818" y="4607384"/>
            <a:ext cx="3774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de-DE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Kinderarbeit</a:t>
            </a:r>
            <a:endParaRPr lang="de-DE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 rot="20250481">
            <a:off x="2473892" y="4914785"/>
            <a:ext cx="3009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Migration</a:t>
            </a:r>
            <a:endParaRPr lang="de-D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hteck 7"/>
          <p:cNvSpPr/>
          <p:nvPr/>
        </p:nvSpPr>
        <p:spPr>
          <a:xfrm rot="20148134">
            <a:off x="4943629" y="4722674"/>
            <a:ext cx="3958957" cy="1256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de-DE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Soziale </a:t>
            </a:r>
          </a:p>
          <a:p>
            <a:pPr algn="ctr"/>
            <a:r>
              <a:rPr lang="de-DE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Disparitäten</a:t>
            </a:r>
            <a:endParaRPr lang="de-DE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812360" y="5350951"/>
            <a:ext cx="9140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…</a:t>
            </a:r>
            <a:endParaRPr lang="de-DE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59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738735"/>
          </a:xfrm>
        </p:spPr>
        <p:txBody>
          <a:bodyPr>
            <a:noAutofit/>
          </a:bodyPr>
          <a:lstStyle/>
          <a:p>
            <a:r>
              <a:rPr lang="de-DE" sz="6000" b="1" dirty="0" smtClean="0"/>
              <a:t>Was wird der Hessischen Jugend vorenthalten?</a:t>
            </a:r>
            <a:endParaRPr lang="de-DE" sz="6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40915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Teil 5 – </a:t>
            </a:r>
            <a:r>
              <a:rPr lang="de-DE" dirty="0" smtClean="0"/>
              <a:t>Aktive Partizipation in der Demokratie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9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26064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/>
              <a:t>Raumbezogene </a:t>
            </a:r>
            <a:r>
              <a:rPr lang="de-DE" sz="2800" b="1" dirty="0" smtClean="0"/>
              <a:t>(geographische) Handlungskompetenz </a:t>
            </a:r>
          </a:p>
          <a:p>
            <a:pPr algn="ctr"/>
            <a:r>
              <a:rPr lang="de-DE" sz="2000" dirty="0" smtClean="0"/>
              <a:t>Sie </a:t>
            </a:r>
            <a:r>
              <a:rPr lang="de-DE" sz="2000" dirty="0"/>
              <a:t>realisiert sich in der Fähigkeit, im Rahmen demokratisch-diskursiver Partizipationsprozesse in konkreten Handlungsfeldern sach- und raumgerecht agieren und zu einer nachhaltigen Lösung raumbezogener Probleme beitragen zu können. </a:t>
            </a:r>
            <a:r>
              <a:rPr lang="de-DE" sz="2000" dirty="0" smtClean="0"/>
              <a:t> </a:t>
            </a:r>
          </a:p>
        </p:txBody>
      </p:sp>
      <p:sp>
        <p:nvSpPr>
          <p:cNvPr id="3" name="Rechteck 2"/>
          <p:cNvSpPr/>
          <p:nvPr/>
        </p:nvSpPr>
        <p:spPr>
          <a:xfrm>
            <a:off x="107504" y="2852936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/>
              <a:t>Gentrifizierung</a:t>
            </a:r>
            <a:endParaRPr lang="de-DE" sz="2800" b="1" dirty="0" smtClean="0"/>
          </a:p>
          <a:p>
            <a:pPr algn="ctr"/>
            <a:r>
              <a:rPr lang="de-DE" sz="2800" dirty="0" smtClean="0"/>
              <a:t> „Mietpreisbremse”</a:t>
            </a:r>
          </a:p>
          <a:p>
            <a:pPr algn="ctr"/>
            <a:r>
              <a:rPr lang="de-DE" sz="2800" dirty="0" smtClean="0"/>
              <a:t>sozialer Wohnungsbau </a:t>
            </a: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4606618" y="2837351"/>
            <a:ext cx="4284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Raumordnung</a:t>
            </a:r>
            <a:r>
              <a:rPr lang="de-DE" sz="2800" dirty="0" smtClean="0"/>
              <a:t> </a:t>
            </a:r>
            <a:r>
              <a:rPr lang="de-DE" sz="2800" dirty="0"/>
              <a:t>für eine nachhaltige Entwicklung in </a:t>
            </a:r>
            <a:r>
              <a:rPr lang="de-DE" sz="2800" dirty="0" smtClean="0"/>
              <a:t>Deutschland </a:t>
            </a:r>
            <a:r>
              <a:rPr lang="de-DE" sz="2800" dirty="0"/>
              <a:t>und </a:t>
            </a:r>
            <a:r>
              <a:rPr lang="de-DE" sz="2800" dirty="0" smtClean="0"/>
              <a:t>Europa </a:t>
            </a:r>
            <a:endParaRPr lang="de-DE" sz="2800" dirty="0"/>
          </a:p>
        </p:txBody>
      </p:sp>
      <p:sp>
        <p:nvSpPr>
          <p:cNvPr id="5" name="Rechteck 4"/>
          <p:cNvSpPr/>
          <p:nvPr/>
        </p:nvSpPr>
        <p:spPr>
          <a:xfrm>
            <a:off x="0" y="6381328"/>
            <a:ext cx="899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dirty="0"/>
              <a:t>(KCGO Erdkunde, Hessisches Kultusministerium, S. </a:t>
            </a:r>
            <a:r>
              <a:rPr lang="de-DE" dirty="0" smtClean="0"/>
              <a:t>11, 29 und 30)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4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738735"/>
          </a:xfrm>
        </p:spPr>
        <p:txBody>
          <a:bodyPr>
            <a:noAutofit/>
          </a:bodyPr>
          <a:lstStyle/>
          <a:p>
            <a:r>
              <a:rPr lang="de-DE" sz="6000" b="1" dirty="0" smtClean="0"/>
              <a:t>Was wird der Hessischen Jugend vorenthalten?</a:t>
            </a:r>
            <a:endParaRPr lang="de-DE" sz="6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3933056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Teil 6 – </a:t>
            </a:r>
            <a:r>
              <a:rPr lang="de-DE" dirty="0" smtClean="0"/>
              <a:t>Auseinandersetzung mit der Endlichkeit </a:t>
            </a:r>
            <a:r>
              <a:rPr lang="de-DE" dirty="0"/>
              <a:t>von </a:t>
            </a:r>
            <a:r>
              <a:rPr lang="de-DE" dirty="0" smtClean="0"/>
              <a:t>Rohstoffen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7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51423" y="620688"/>
            <a:ext cx="2236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Wasser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01375" y="1124744"/>
            <a:ext cx="4798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Müll - Recycling</a:t>
            </a:r>
            <a:endParaRPr lang="de-DE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560607" y="2245739"/>
            <a:ext cx="427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Energiewende</a:t>
            </a: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3528" y="3366734"/>
            <a:ext cx="5997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Flächenversiegelung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084526" y="5189450"/>
            <a:ext cx="4472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Landwirtschaft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9512" y="4530120"/>
            <a:ext cx="4646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Verkehrswende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7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738735"/>
          </a:xfrm>
        </p:spPr>
        <p:txBody>
          <a:bodyPr>
            <a:noAutofit/>
          </a:bodyPr>
          <a:lstStyle/>
          <a:p>
            <a:r>
              <a:rPr lang="de-DE" sz="6000" b="1" dirty="0" smtClean="0"/>
              <a:t>Was wird der Hessischen Jugend vorenthalten?</a:t>
            </a:r>
            <a:endParaRPr lang="de-DE" sz="6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387556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Teil 7 – </a:t>
            </a:r>
            <a:r>
              <a:rPr lang="de-DE" dirty="0" smtClean="0"/>
              <a:t>Finden eines fundierten Standpunktes zum Klimawandel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3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Was nehmen Sie aus dem Unterricht mit?</a:t>
            </a:r>
            <a:br>
              <a:rPr lang="de-DE" sz="3600" dirty="0" smtClean="0"/>
            </a:br>
            <a:r>
              <a:rPr lang="de-DE" sz="3600" dirty="0" smtClean="0"/>
              <a:t>Statements Abiturjahrgang 2019 / GK Steinbach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Wissen über Rohstoffe und Globalisierung</a:t>
            </a:r>
          </a:p>
          <a:p>
            <a:r>
              <a:rPr lang="de-DE" dirty="0" smtClean="0"/>
              <a:t>Es ist sinnvoll zwischen </a:t>
            </a:r>
            <a:r>
              <a:rPr lang="de-DE" dirty="0"/>
              <a:t>verschiedenen Dingen zu differenzieren, bevor man sich seine Meinung bildet und diese </a:t>
            </a:r>
            <a:r>
              <a:rPr lang="de-DE" dirty="0" smtClean="0"/>
              <a:t>äußert.</a:t>
            </a:r>
          </a:p>
          <a:p>
            <a:r>
              <a:rPr lang="de-DE" dirty="0" smtClean="0"/>
              <a:t>Viel </a:t>
            </a:r>
            <a:r>
              <a:rPr lang="de-DE" dirty="0"/>
              <a:t>über die Zukunft und </a:t>
            </a:r>
            <a:r>
              <a:rPr lang="de-DE" dirty="0" smtClean="0"/>
              <a:t>Nachhaltigkeit, vor </a:t>
            </a:r>
            <a:r>
              <a:rPr lang="de-DE" dirty="0"/>
              <a:t>allem aber kleine Dinge, die ich in meinem Leben ändern kann, um nachhaltiger zu </a:t>
            </a:r>
            <a:r>
              <a:rPr lang="de-DE" dirty="0" smtClean="0"/>
              <a:t>werden.</a:t>
            </a:r>
          </a:p>
          <a:p>
            <a:r>
              <a:rPr lang="de-DE" dirty="0" smtClean="0"/>
              <a:t>Man </a:t>
            </a:r>
            <a:r>
              <a:rPr lang="de-DE" dirty="0"/>
              <a:t>sollte sich zu allem seine eigene Meinung bilden und eigene Wertmaßstäbe </a:t>
            </a:r>
            <a:r>
              <a:rPr lang="de-DE" dirty="0" smtClean="0"/>
              <a:t>verwenden</a:t>
            </a:r>
          </a:p>
          <a:p>
            <a:r>
              <a:rPr lang="de-DE" dirty="0" smtClean="0"/>
              <a:t>Das Bewusstsein, Nachrichten auch kritisch zu hinterfragen und in globale Entwicklungen einzuordnen.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00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47427" y="2032633"/>
            <a:ext cx="5250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cap="none" spc="0" dirty="0" err="1" smtClean="0">
                <a:ln/>
                <a:solidFill>
                  <a:schemeClr val="accent4"/>
                </a:solidFill>
                <a:effectLst/>
              </a:rPr>
              <a:t>Fridays</a:t>
            </a:r>
            <a:r>
              <a:rPr lang="de-DE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de-DE" sz="5400" b="1" cap="none" spc="0" dirty="0" err="1" smtClean="0">
                <a:ln/>
                <a:solidFill>
                  <a:schemeClr val="accent4"/>
                </a:solidFill>
                <a:effectLst/>
              </a:rPr>
              <a:t>for</a:t>
            </a:r>
            <a:r>
              <a:rPr lang="de-DE" sz="5400" b="1" cap="none" spc="0" dirty="0" smtClean="0">
                <a:ln/>
                <a:solidFill>
                  <a:schemeClr val="accent4"/>
                </a:solidFill>
                <a:effectLst/>
              </a:rPr>
              <a:t> Future</a:t>
            </a:r>
          </a:p>
        </p:txBody>
      </p:sp>
      <p:sp>
        <p:nvSpPr>
          <p:cNvPr id="3" name="Rechteck 2"/>
          <p:cNvSpPr/>
          <p:nvPr/>
        </p:nvSpPr>
        <p:spPr>
          <a:xfrm>
            <a:off x="1043608" y="59919"/>
            <a:ext cx="79601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Populismus und </a:t>
            </a:r>
            <a:r>
              <a:rPr lang="de-DE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Fake</a:t>
            </a:r>
            <a:r>
              <a:rPr lang="de-DE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News</a:t>
            </a:r>
          </a:p>
          <a:p>
            <a:pPr algn="ctr"/>
            <a:r>
              <a:rPr lang="de-DE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vs. Wissenschaft</a:t>
            </a:r>
            <a:endParaRPr lang="de-D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18044" y="2969759"/>
            <a:ext cx="3683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Klimatologie</a:t>
            </a:r>
            <a:endParaRPr lang="de-DE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1520" y="5661248"/>
            <a:ext cx="85996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Ursachen – Folgen - Maßnahmen</a:t>
            </a:r>
            <a:endParaRPr lang="de-DE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30485" y="4057865"/>
            <a:ext cx="8613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Beobachtbare Veränderungen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6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738735"/>
          </a:xfrm>
        </p:spPr>
        <p:txBody>
          <a:bodyPr>
            <a:noAutofit/>
          </a:bodyPr>
          <a:lstStyle/>
          <a:p>
            <a:r>
              <a:rPr lang="de-DE" sz="6000" b="1" dirty="0" smtClean="0"/>
              <a:t>Was wird der Hessischen Jugend vorenthalten?</a:t>
            </a:r>
            <a:endParaRPr lang="de-DE" sz="6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386104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Teil 8 – </a:t>
            </a:r>
            <a:r>
              <a:rPr lang="de-DE" dirty="0" smtClean="0"/>
              <a:t>Migration ganzheitlich wahrnehmen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3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 rot="20901032">
            <a:off x="32669" y="3568088"/>
            <a:ext cx="8669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 smtClean="0"/>
              <a:t>Prognose für 2050 </a:t>
            </a:r>
          </a:p>
          <a:p>
            <a:pPr algn="ctr"/>
            <a:r>
              <a:rPr lang="de-DE" sz="4800" b="1" dirty="0" smtClean="0"/>
              <a:t>ca</a:t>
            </a:r>
            <a:r>
              <a:rPr lang="de-DE" sz="4800" b="1" dirty="0"/>
              <a:t>. </a:t>
            </a:r>
            <a:r>
              <a:rPr lang="de-DE" sz="4800" b="1" dirty="0" smtClean="0"/>
              <a:t>250 </a:t>
            </a:r>
            <a:r>
              <a:rPr lang="de-DE" sz="4800" b="1" dirty="0"/>
              <a:t>Mio. </a:t>
            </a:r>
            <a:r>
              <a:rPr lang="de-DE" sz="4800" b="1" dirty="0" smtClean="0"/>
              <a:t>Klimaflüchtlinge</a:t>
            </a:r>
            <a:endParaRPr lang="de-DE" sz="4800" b="1" dirty="0"/>
          </a:p>
        </p:txBody>
      </p:sp>
      <p:sp>
        <p:nvSpPr>
          <p:cNvPr id="2" name="Rechteck 1"/>
          <p:cNvSpPr/>
          <p:nvPr/>
        </p:nvSpPr>
        <p:spPr>
          <a:xfrm>
            <a:off x="107504" y="342701"/>
            <a:ext cx="90008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Das Mittelmeer als Flüchtlingsgrab</a:t>
            </a:r>
            <a:endParaRPr lang="de-DE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551411" y="1387143"/>
            <a:ext cx="43133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Interkulturelle</a:t>
            </a:r>
          </a:p>
          <a:p>
            <a:pPr algn="ctr"/>
            <a:r>
              <a:rPr lang="de-DE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Kompetenz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1988840"/>
            <a:ext cx="2872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FRONTEX</a:t>
            </a:r>
            <a:endParaRPr lang="de-DE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16016" y="5373216"/>
            <a:ext cx="3363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/>
                <a:solidFill>
                  <a:schemeClr val="accent3"/>
                </a:solidFill>
              </a:rPr>
              <a:t>Integration</a:t>
            </a:r>
            <a:endParaRPr lang="de-DE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91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738735"/>
          </a:xfrm>
        </p:spPr>
        <p:txBody>
          <a:bodyPr>
            <a:noAutofit/>
          </a:bodyPr>
          <a:lstStyle/>
          <a:p>
            <a:r>
              <a:rPr lang="de-DE" sz="6000" b="1" dirty="0" smtClean="0"/>
              <a:t>Was wird der Hessischen Jugend vorenthalten?</a:t>
            </a:r>
            <a:endParaRPr lang="de-DE" sz="6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3789040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Teil 9 – </a:t>
            </a:r>
            <a:r>
              <a:rPr lang="de-DE" dirty="0" smtClean="0"/>
              <a:t>Bewusster Umgang mit der Lebensgrundlage Boden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3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116632"/>
            <a:ext cx="4472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Landwirtschaft</a:t>
            </a:r>
          </a:p>
        </p:txBody>
      </p:sp>
      <p:sp>
        <p:nvSpPr>
          <p:cNvPr id="3" name="Rechteck 2"/>
          <p:cNvSpPr/>
          <p:nvPr/>
        </p:nvSpPr>
        <p:spPr>
          <a:xfrm>
            <a:off x="4860032" y="1268760"/>
            <a:ext cx="3817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/>
                <a:solidFill>
                  <a:schemeClr val="accent3"/>
                </a:solidFill>
                <a:effectLst/>
              </a:rPr>
              <a:t>Biodiversität</a:t>
            </a:r>
            <a:endParaRPr lang="de-DE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627784" y="5733256"/>
            <a:ext cx="6159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Grund (Trink) </a:t>
            </a:r>
            <a:r>
              <a:rPr lang="de-DE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wasser</a:t>
            </a:r>
            <a:endParaRPr lang="de-DE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4437112"/>
            <a:ext cx="6462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cap="none" spc="0" dirty="0" smtClean="0">
                <a:ln/>
                <a:solidFill>
                  <a:schemeClr val="accent4"/>
                </a:solidFill>
                <a:effectLst/>
              </a:rPr>
              <a:t>Tragfähigkeit der Erde</a:t>
            </a:r>
            <a:endParaRPr lang="de-DE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331640" y="1696038"/>
            <a:ext cx="2281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Hunger</a:t>
            </a:r>
            <a:endParaRPr lang="de-D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72000" y="2823319"/>
            <a:ext cx="3454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Gentechnik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80770" y="3327375"/>
            <a:ext cx="4183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Bodenerosion</a:t>
            </a:r>
            <a:endParaRPr lang="de-DE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4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738735"/>
          </a:xfrm>
        </p:spPr>
        <p:txBody>
          <a:bodyPr>
            <a:noAutofit/>
          </a:bodyPr>
          <a:lstStyle/>
          <a:p>
            <a:r>
              <a:rPr lang="de-DE" sz="6000" b="1" dirty="0" smtClean="0"/>
              <a:t>Was wird der Hessischen Jugend vorenthalten?</a:t>
            </a:r>
            <a:endParaRPr lang="de-DE" sz="6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3789040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Teil </a:t>
            </a:r>
            <a:r>
              <a:rPr lang="de-DE" dirty="0" smtClean="0"/>
              <a:t>10 </a:t>
            </a:r>
            <a:r>
              <a:rPr lang="de-DE" dirty="0"/>
              <a:t>– „Digitalisierung“ </a:t>
            </a:r>
          </a:p>
          <a:p>
            <a:r>
              <a:rPr lang="de-DE" dirty="0" smtClean="0"/>
              <a:t>Gold des 21. Jahrhunderts: </a:t>
            </a:r>
          </a:p>
          <a:p>
            <a:r>
              <a:rPr lang="de-DE" dirty="0" smtClean="0"/>
              <a:t>(Geo-)Daten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1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3356992"/>
            <a:ext cx="849694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Positionspapier – Digitale Bildung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Verband Deutscher Schulgeographen - LV Hessen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de-DE" altLang="de-D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„Digitalisierung – Evolution statt Revolution“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Erdkunde kann eine zentrale Rolle übernehmen, um den KMK-Beschluss vom 08.12.2016: „Bildung in der digitalen Welt“ in Hessen zügig und kostengünstig umzusetzen! 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37673" y="332656"/>
            <a:ext cx="77612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Big-Data</a:t>
            </a:r>
          </a:p>
          <a:p>
            <a:pPr algn="ctr"/>
            <a:r>
              <a:rPr lang="de-DE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Geodaten</a:t>
            </a:r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sind das „Gold“ </a:t>
            </a:r>
          </a:p>
          <a:p>
            <a:pPr algn="ctr"/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 21. Jahrhunderts</a:t>
            </a:r>
            <a:endParaRPr lang="de-DE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3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6600" b="1" dirty="0" smtClean="0"/>
              <a:t>Ist das wirklich schlimm?</a:t>
            </a:r>
            <a:endParaRPr lang="de-DE" sz="6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8280920" cy="1752600"/>
          </a:xfrm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C00000"/>
                </a:solidFill>
              </a:rPr>
              <a:t>Man kann doch sicher auch ohne Erdkunde gut leben?</a:t>
            </a:r>
            <a:endParaRPr lang="de-DE" sz="4800" b="1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97152"/>
            <a:ext cx="3295888" cy="1656184"/>
          </a:xfrm>
          <a:prstGeom prst="rect">
            <a:avLst/>
          </a:prstGeom>
        </p:spPr>
      </p:pic>
      <p:pic>
        <p:nvPicPr>
          <p:cNvPr id="2050" name="Picture 2" descr="E:\Users\Dietmar Steinbach\Documents\5 Schulgeographen\Runder Tisch für Geographie Hessen\Logovorschläge Runder Tisch Geographie Hessen\Folie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20217" r="8317" b="25132"/>
          <a:stretch/>
        </p:blipFill>
        <p:spPr bwMode="auto">
          <a:xfrm>
            <a:off x="5652120" y="404664"/>
            <a:ext cx="3324569" cy="15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43" y="-171400"/>
            <a:ext cx="7056784" cy="2780928"/>
          </a:xfrm>
        </p:spPr>
        <p:txBody>
          <a:bodyPr>
            <a:noAutofit/>
          </a:bodyPr>
          <a:lstStyle/>
          <a:p>
            <a:pPr algn="l"/>
            <a:r>
              <a:rPr lang="de-DE" sz="3600" b="1" dirty="0" smtClean="0"/>
              <a:t>Erdkunde gibt fundiert, </a:t>
            </a:r>
            <a:r>
              <a:rPr lang="de-DE" sz="3600" b="1" dirty="0" err="1" smtClean="0"/>
              <a:t>differen</a:t>
            </a:r>
            <a:r>
              <a:rPr lang="de-DE" sz="3600" b="1" dirty="0" smtClean="0"/>
              <a:t>-ziert, vernetzend Orientierung in einer komplexen, globalisierten </a:t>
            </a:r>
            <a:br>
              <a:rPr lang="de-DE" sz="3600" b="1" dirty="0" smtClean="0"/>
            </a:br>
            <a:r>
              <a:rPr lang="de-DE" sz="3600" b="1" dirty="0" smtClean="0"/>
              <a:t>und digitalisierten Welt </a:t>
            </a:r>
            <a:endParaRPr lang="de-DE" sz="3600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420888"/>
            <a:ext cx="8928992" cy="43204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de-DE" altLang="de-DE" sz="2000" b="1" dirty="0" smtClean="0"/>
              <a:t>Welche Auswirkungen auf </a:t>
            </a:r>
            <a:r>
              <a:rPr lang="de-DE" altLang="de-DE" sz="3000" b="1" dirty="0">
                <a:solidFill>
                  <a:srgbClr val="00B050"/>
                </a:solidFill>
              </a:rPr>
              <a:t>mich</a:t>
            </a:r>
            <a:r>
              <a:rPr lang="de-DE" altLang="de-DE" sz="2000" b="1" dirty="0"/>
              <a:t> in Hessen </a:t>
            </a:r>
            <a:r>
              <a:rPr lang="de-DE" altLang="de-DE" sz="2000" b="1" dirty="0" smtClean="0"/>
              <a:t>haben die voranschreitenden internationalen </a:t>
            </a:r>
            <a:r>
              <a:rPr lang="de-DE" altLang="de-DE" sz="2000" b="1" dirty="0"/>
              <a:t>Verflechtungen </a:t>
            </a:r>
            <a:r>
              <a:rPr lang="de-DE" altLang="de-DE" sz="2000" b="1" dirty="0" smtClean="0"/>
              <a:t>also die </a:t>
            </a:r>
            <a:r>
              <a:rPr lang="de-DE" altLang="de-DE" sz="2000" b="1" dirty="0" smtClean="0">
                <a:solidFill>
                  <a:srgbClr val="FF0000"/>
                </a:solidFill>
              </a:rPr>
              <a:t>Globalisierung</a:t>
            </a:r>
            <a:r>
              <a:rPr lang="de-DE" altLang="de-DE" sz="2000" b="1" dirty="0" smtClean="0"/>
              <a:t> (z.B. in den Bereichen </a:t>
            </a:r>
            <a:r>
              <a:rPr lang="de-DE" altLang="de-DE" sz="2000" b="1" dirty="0"/>
              <a:t>Umwelt, </a:t>
            </a:r>
            <a:r>
              <a:rPr lang="de-DE" altLang="de-DE" sz="2000" b="1" dirty="0" smtClean="0"/>
              <a:t>Wirtschaft</a:t>
            </a:r>
            <a:r>
              <a:rPr lang="de-DE" altLang="de-DE" sz="2000" b="1" dirty="0"/>
              <a:t>, </a:t>
            </a:r>
            <a:r>
              <a:rPr lang="de-DE" altLang="de-DE" sz="2000" b="1" dirty="0" smtClean="0"/>
              <a:t>Kultur, Kommunikation,</a:t>
            </a:r>
            <a:r>
              <a:rPr lang="de-DE" altLang="de-DE" sz="2000" b="1" dirty="0"/>
              <a:t> </a:t>
            </a:r>
            <a:r>
              <a:rPr lang="de-DE" altLang="de-DE" sz="2000" b="1" dirty="0" smtClean="0"/>
              <a:t>Politik)</a:t>
            </a:r>
          </a:p>
          <a:p>
            <a:pPr>
              <a:lnSpc>
                <a:spcPct val="110000"/>
              </a:lnSpc>
            </a:pPr>
            <a:endParaRPr lang="de-DE" altLang="de-DE" sz="200" b="1" dirty="0" smtClean="0"/>
          </a:p>
          <a:p>
            <a:r>
              <a:rPr lang="de-DE" altLang="de-DE" sz="2000" b="1" dirty="0" smtClean="0"/>
              <a:t>Was sind die naturräumlichen, gesellschaftlichen, historischen und politischen Ursachen und Folgen von </a:t>
            </a:r>
            <a:r>
              <a:rPr lang="de-DE" altLang="de-DE" sz="2000" b="1" dirty="0" smtClean="0">
                <a:solidFill>
                  <a:srgbClr val="FF0000"/>
                </a:solidFill>
              </a:rPr>
              <a:t>Migration</a:t>
            </a:r>
            <a:r>
              <a:rPr lang="de-DE" altLang="de-DE" sz="2000" b="1" dirty="0" smtClean="0"/>
              <a:t>? Wie betrifft</a:t>
            </a:r>
            <a:r>
              <a:rPr lang="de-DE" altLang="de-DE" sz="3000" b="1" dirty="0" smtClean="0">
                <a:solidFill>
                  <a:srgbClr val="00B050"/>
                </a:solidFill>
              </a:rPr>
              <a:t> mich </a:t>
            </a:r>
            <a:r>
              <a:rPr lang="de-DE" altLang="de-DE" sz="2000" b="1" dirty="0" smtClean="0"/>
              <a:t>das?</a:t>
            </a:r>
          </a:p>
          <a:p>
            <a:r>
              <a:rPr lang="de-DE" altLang="de-DE" sz="2000" b="1" dirty="0" smtClean="0"/>
              <a:t>Wie kann</a:t>
            </a:r>
            <a:r>
              <a:rPr lang="de-DE" altLang="de-DE" sz="2800" b="1" dirty="0" smtClean="0">
                <a:solidFill>
                  <a:srgbClr val="00B050"/>
                </a:solidFill>
              </a:rPr>
              <a:t> ich </a:t>
            </a:r>
            <a:r>
              <a:rPr lang="de-DE" altLang="de-DE" sz="2000" b="1" dirty="0" smtClean="0"/>
              <a:t>mein Leben nachhaltig gestalten, um die Natur, die Lebensgrundlagen oder das </a:t>
            </a:r>
            <a:r>
              <a:rPr lang="de-DE" altLang="de-DE" sz="2000" b="1" dirty="0" smtClean="0">
                <a:solidFill>
                  <a:srgbClr val="FF0000"/>
                </a:solidFill>
              </a:rPr>
              <a:t>Klima</a:t>
            </a:r>
            <a:r>
              <a:rPr lang="de-DE" altLang="de-DE" sz="2000" b="1" dirty="0" smtClean="0"/>
              <a:t> zu schützen?</a:t>
            </a:r>
          </a:p>
          <a:p>
            <a:pPr eaLnBrk="1" hangingPunct="1"/>
            <a:endParaRPr lang="de-DE" altLang="de-DE" sz="500" b="1" dirty="0" smtClean="0"/>
          </a:p>
          <a:p>
            <a:pPr eaLnBrk="1" hangingPunct="1"/>
            <a:r>
              <a:rPr lang="de-DE" altLang="de-DE" sz="2000" b="1" dirty="0" smtClean="0"/>
              <a:t>Wem kann </a:t>
            </a:r>
            <a:r>
              <a:rPr lang="de-DE" altLang="de-DE" b="1" dirty="0" smtClean="0">
                <a:solidFill>
                  <a:srgbClr val="00B050"/>
                </a:solidFill>
              </a:rPr>
              <a:t>ich </a:t>
            </a:r>
            <a:r>
              <a:rPr lang="de-DE" altLang="de-DE" sz="2000" b="1" dirty="0" smtClean="0"/>
              <a:t>denn im Zeitalter von </a:t>
            </a:r>
            <a:r>
              <a:rPr lang="de-DE" altLang="de-DE" sz="2000" b="1" dirty="0" err="1" smtClean="0">
                <a:solidFill>
                  <a:srgbClr val="FF0000"/>
                </a:solidFill>
              </a:rPr>
              <a:t>FakeNews</a:t>
            </a:r>
            <a:r>
              <a:rPr lang="de-DE" altLang="de-DE" sz="2000" b="1" dirty="0" smtClean="0">
                <a:solidFill>
                  <a:srgbClr val="FF0000"/>
                </a:solidFill>
              </a:rPr>
              <a:t>, Populismus </a:t>
            </a:r>
            <a:r>
              <a:rPr lang="de-DE" altLang="de-DE" sz="2000" b="1" dirty="0" smtClean="0"/>
              <a:t>und </a:t>
            </a:r>
            <a:r>
              <a:rPr lang="de-DE" altLang="de-DE" sz="2000" b="1" dirty="0" err="1" smtClean="0"/>
              <a:t>Social</a:t>
            </a:r>
            <a:r>
              <a:rPr lang="de-DE" altLang="de-DE" sz="2000" b="1" dirty="0" smtClean="0"/>
              <a:t> Media glauben schenken? </a:t>
            </a:r>
          </a:p>
          <a:p>
            <a:pPr eaLnBrk="1" hangingPunct="1"/>
            <a:endParaRPr lang="de-DE" altLang="de-DE" sz="500" b="1" dirty="0" smtClean="0"/>
          </a:p>
          <a:p>
            <a:r>
              <a:rPr lang="de-DE" altLang="de-DE" sz="2000" b="1" dirty="0"/>
              <a:t>Wie kann</a:t>
            </a:r>
            <a:r>
              <a:rPr lang="de-DE" altLang="de-DE" sz="3000" b="1" dirty="0">
                <a:solidFill>
                  <a:srgbClr val="00B050"/>
                </a:solidFill>
              </a:rPr>
              <a:t> ich </a:t>
            </a:r>
            <a:r>
              <a:rPr lang="de-DE" altLang="de-DE" sz="2000" b="1" dirty="0"/>
              <a:t>mit der zunehmenden </a:t>
            </a:r>
            <a:r>
              <a:rPr lang="de-DE" altLang="de-DE" sz="2000" b="1" dirty="0">
                <a:solidFill>
                  <a:srgbClr val="FF0000"/>
                </a:solidFill>
              </a:rPr>
              <a:t>Interkulturalität</a:t>
            </a:r>
            <a:r>
              <a:rPr lang="de-DE" altLang="de-DE" sz="2000" b="1" dirty="0"/>
              <a:t> und Vielfalt in unserer Gesellschaft umgehen? Wo ist mein Platz in der Welt?</a:t>
            </a:r>
          </a:p>
          <a:p>
            <a:pPr eaLnBrk="1" hangingPunct="1"/>
            <a:r>
              <a:rPr lang="de-DE" altLang="de-DE" sz="2000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67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1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Geographie für das 21. Jahrhundert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335676" y="24507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1970er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35676" y="44655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1990er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403648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2000er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073988" y="1059993"/>
            <a:ext cx="137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</a:rPr>
              <a:t>Heute</a:t>
            </a:r>
            <a:endParaRPr lang="de-DE" sz="3600" b="1" dirty="0">
              <a:solidFill>
                <a:srgbClr val="C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724128" y="615982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J. </a:t>
            </a:r>
            <a:r>
              <a:rPr lang="de-DE" dirty="0" err="1" smtClean="0"/>
              <a:t>Fögele</a:t>
            </a:r>
            <a:r>
              <a:rPr lang="de-DE" dirty="0" smtClean="0"/>
              <a:t>/</a:t>
            </a:r>
            <a:r>
              <a:rPr lang="de-DE" dirty="0" err="1" smtClean="0"/>
              <a:t>R.Mehren</a:t>
            </a:r>
            <a:r>
              <a:rPr lang="de-DE" dirty="0" smtClean="0"/>
              <a:t> 2020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74" y="1772816"/>
            <a:ext cx="4242259" cy="417646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337889" y="1656426"/>
            <a:ext cx="3183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Länderkunde</a:t>
            </a:r>
            <a:endParaRPr lang="de-DE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37889" y="2916657"/>
            <a:ext cx="28925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Regionale</a:t>
            </a:r>
          </a:p>
          <a:p>
            <a:pPr algn="ctr"/>
            <a:r>
              <a:rPr lang="de-DE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Geographie</a:t>
            </a:r>
            <a:endParaRPr lang="de-DE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80056" y="4941168"/>
            <a:ext cx="38054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Fragengeleitete</a:t>
            </a:r>
          </a:p>
          <a:p>
            <a:pPr algn="ctr"/>
            <a:r>
              <a:rPr lang="de-DE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Raumanalyse</a:t>
            </a:r>
            <a:endParaRPr lang="de-DE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7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8735"/>
          </a:xfrm>
        </p:spPr>
        <p:txBody>
          <a:bodyPr>
            <a:noAutofit/>
          </a:bodyPr>
          <a:lstStyle/>
          <a:p>
            <a:r>
              <a:rPr lang="de-DE" sz="6000" b="1" dirty="0" smtClean="0"/>
              <a:t>Zukunftsbedeutung des Faches Erdkunde 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9314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104456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So gut wie kein hessischer Abiturient hat noch eine ausreichende geographische Grundbildung</a:t>
            </a:r>
          </a:p>
          <a:p>
            <a:r>
              <a:rPr lang="de-DE" dirty="0" smtClean="0"/>
              <a:t>Rückgang der Studentenzahlen in den geowissenschaftlichen Fächern, mit ungewissen Langzeitfolgen für Wirtschaft und Gesellschaft</a:t>
            </a:r>
          </a:p>
          <a:p>
            <a:r>
              <a:rPr lang="de-DE" dirty="0" smtClean="0"/>
              <a:t>Steigende Orientierungslosigkeit (räumlich, wie thematisch) in der komplexen, globalisierten und digitalisierten Welt – Bildung wird weiter fragmentiert</a:t>
            </a:r>
          </a:p>
          <a:p>
            <a:r>
              <a:rPr lang="de-DE" dirty="0" smtClean="0"/>
              <a:t>Keine Einstellungschancen für Nachwuchslehrer/innen in Hessen – Abwanderung auch von sehr guten Lehrkräften mit evtl. Mangelfach als Zweitfach</a:t>
            </a:r>
          </a:p>
          <a:p>
            <a:r>
              <a:rPr lang="de-DE" dirty="0" smtClean="0"/>
              <a:t>Demoralisierung der motivierten und engagierten EK-Fachkollegien, Beschneidung um das 2. Fach </a:t>
            </a:r>
          </a:p>
          <a:p>
            <a:r>
              <a:rPr lang="de-DE" dirty="0" smtClean="0"/>
              <a:t>Sind die Strukturen erst zerstört, ist es fast unmöglich, dieser wieder aufzubauen (Bsp. E-Phase)</a:t>
            </a: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11560" y="188640"/>
            <a:ext cx="77724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/>
              <a:t>Dramatische, absehbare Folgen durch die Umsetzung des </a:t>
            </a:r>
            <a:br>
              <a:rPr lang="de-DE" b="1" dirty="0" smtClean="0"/>
            </a:br>
            <a:r>
              <a:rPr lang="de-DE" b="1" dirty="0" smtClean="0"/>
              <a:t>Vorhabens im Koalitionsvertrag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33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 rot="1191829">
            <a:off x="1348631" y="1272987"/>
            <a:ext cx="7772400" cy="3096344"/>
          </a:xfrm>
        </p:spPr>
        <p:txBody>
          <a:bodyPr>
            <a:prstTxWarp prst="textArchUp">
              <a:avLst>
                <a:gd name="adj" fmla="val 10487047"/>
              </a:avLst>
            </a:prstTxWarp>
            <a:normAutofit/>
          </a:bodyPr>
          <a:lstStyle/>
          <a:p>
            <a:r>
              <a:rPr lang="de-DE" sz="6600" b="1" dirty="0" smtClean="0"/>
              <a:t>Forderungen</a:t>
            </a:r>
            <a:endParaRPr lang="de-DE" sz="6600" b="1" dirty="0"/>
          </a:p>
        </p:txBody>
      </p:sp>
      <p:pic>
        <p:nvPicPr>
          <p:cNvPr id="8" name="Picture 2" descr="E:\Users\Dietmar Steinbach\Documents\5 Schulgeographen\Runder Tisch für Geographie Hessen\Logovorschläge Runder Tisch Geographie Hessen\Folie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20217" r="8317" b="25132"/>
          <a:stretch/>
        </p:blipFill>
        <p:spPr bwMode="auto">
          <a:xfrm>
            <a:off x="6084168" y="4287150"/>
            <a:ext cx="2788392" cy="13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839295" cy="483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s</a:t>
            </a:r>
            <a:r>
              <a:rPr lang="de-DE" b="1" dirty="0" smtClean="0">
                <a:solidFill>
                  <a:srgbClr val="C00000"/>
                </a:solidFill>
              </a:rPr>
              <a:t>ofort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836712"/>
            <a:ext cx="8280000" cy="2188839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Keine monokausale Lösung für die Aufgabe „Stärkung der politischen Bildung in Hessen“</a:t>
            </a:r>
          </a:p>
          <a:p>
            <a:r>
              <a:rPr lang="de-DE" dirty="0" smtClean="0"/>
              <a:t>Vorschläge: </a:t>
            </a:r>
          </a:p>
          <a:p>
            <a:pPr lvl="1"/>
            <a:r>
              <a:rPr lang="de-DE" dirty="0" err="1" smtClean="0"/>
              <a:t>PoWi</a:t>
            </a:r>
            <a:r>
              <a:rPr lang="de-DE" dirty="0" smtClean="0"/>
              <a:t> </a:t>
            </a:r>
            <a:r>
              <a:rPr lang="de-DE" b="1" u="sng" dirty="0" smtClean="0"/>
              <a:t>oder</a:t>
            </a:r>
            <a:r>
              <a:rPr lang="de-DE" dirty="0" smtClean="0"/>
              <a:t> Erdkunde verbindlich in Q3/Q4</a:t>
            </a:r>
          </a:p>
          <a:p>
            <a:pPr lvl="1"/>
            <a:r>
              <a:rPr lang="de-DE" dirty="0" smtClean="0"/>
              <a:t>Tausch im KCGO Erdkunde von Q1 und Q3</a:t>
            </a:r>
          </a:p>
          <a:p>
            <a:pPr lvl="1"/>
            <a:r>
              <a:rPr lang="de-DE" dirty="0" smtClean="0"/>
              <a:t>Umbenennung der Erdkunde in das Fach Geographie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552" y="2852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rgbClr val="C00000"/>
                </a:solidFill>
              </a:rPr>
              <a:t>langfristig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67544" y="3933057"/>
            <a:ext cx="82800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smtClean="0"/>
              <a:t>Diskussion über die Bildung im 21. Jahrhundert (losgelöst von den Fächern)</a:t>
            </a:r>
          </a:p>
          <a:p>
            <a:r>
              <a:rPr lang="de-DE" sz="2800" dirty="0" smtClean="0"/>
              <a:t>Angemessene Stellung der Geographie, deren Anliegen und Inhalten in der schulischen Bildung und den Stundentafeln</a:t>
            </a:r>
          </a:p>
          <a:p>
            <a:r>
              <a:rPr lang="de-DE" sz="2800" dirty="0" smtClean="0"/>
              <a:t>Konsequente Weiterentwicklung der Kompetenzorientierung</a:t>
            </a:r>
          </a:p>
          <a:p>
            <a:r>
              <a:rPr lang="de-DE" sz="2800" dirty="0" smtClean="0"/>
              <a:t>Überprüfung der Strukturen in der gymnasialen Oberstufe (z.B. im Hinblick auf fächerverbindenden Unterricht , alternative Prüfungsformate, etc.) </a:t>
            </a:r>
          </a:p>
          <a:p>
            <a:endParaRPr lang="de-DE" sz="2800" dirty="0" smtClean="0"/>
          </a:p>
          <a:p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39549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eographie.de/wp-content/uploads/2016/02/VGDH-300x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830"/>
            <a:ext cx="2411760" cy="94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16616" y="1435417"/>
            <a:ext cx="868338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Professorinnen und Professoren der Geographie und weiterer Geowissenschaftlicher Disziplinen an hessischen Hochschulen: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Justus-Liebig Universität </a:t>
            </a:r>
            <a:r>
              <a:rPr lang="de-DE" sz="1200" b="1" dirty="0"/>
              <a:t>Gießen: </a:t>
            </a:r>
            <a:r>
              <a:rPr lang="de-DE" sz="1200" dirty="0"/>
              <a:t>	</a:t>
            </a:r>
            <a:endParaRPr lang="de-DE" sz="1200" dirty="0" smtClean="0"/>
          </a:p>
          <a:p>
            <a:r>
              <a:rPr lang="de-DE" sz="1200" dirty="0" smtClean="0"/>
              <a:t>Prof</a:t>
            </a:r>
            <a:r>
              <a:rPr lang="de-DE" sz="1200" dirty="0"/>
              <a:t>. Breuer (Landschafts-, Wasser- und Stoffhaushalt</a:t>
            </a:r>
            <a:r>
              <a:rPr lang="de-DE" sz="1200" dirty="0" smtClean="0"/>
              <a:t>), Prof</a:t>
            </a:r>
            <a:r>
              <a:rPr lang="de-DE" sz="1200" dirty="0"/>
              <a:t>. Dr. Diller, </a:t>
            </a:r>
            <a:r>
              <a:rPr lang="de-DE" sz="1200" dirty="0" smtClean="0"/>
              <a:t>Prof</a:t>
            </a:r>
            <a:r>
              <a:rPr lang="de-DE" sz="1200" dirty="0"/>
              <a:t>. Dr. Dittmann, </a:t>
            </a:r>
            <a:r>
              <a:rPr lang="de-DE" sz="1200" dirty="0" smtClean="0"/>
              <a:t>Prof</a:t>
            </a:r>
            <a:r>
              <a:rPr lang="de-DE" sz="1200" dirty="0"/>
              <a:t>. Düring (Bodenkunde und Bodenerhaltung</a:t>
            </a:r>
            <a:r>
              <a:rPr lang="de-DE" sz="1200" dirty="0" smtClean="0"/>
              <a:t>), </a:t>
            </a:r>
            <a:r>
              <a:rPr lang="de-DE" sz="1200" dirty="0"/>
              <a:t>Prof. </a:t>
            </a:r>
            <a:r>
              <a:rPr lang="de-DE" sz="1200" dirty="0" err="1"/>
              <a:t>Gäth</a:t>
            </a:r>
            <a:r>
              <a:rPr lang="de-DE" sz="1200" dirty="0"/>
              <a:t> (Abfall- und </a:t>
            </a:r>
            <a:r>
              <a:rPr lang="de-DE" sz="1200" dirty="0" err="1"/>
              <a:t>Ressourcenmanagemen</a:t>
            </a:r>
            <a:r>
              <a:rPr lang="de-DE" sz="1200" dirty="0" smtClean="0"/>
              <a:t>), Prof</a:t>
            </a:r>
            <a:r>
              <a:rPr lang="de-DE" sz="1200" dirty="0"/>
              <a:t>. Dr. Fuchs, </a:t>
            </a:r>
            <a:r>
              <a:rPr lang="de-DE" sz="1200" dirty="0" smtClean="0"/>
              <a:t>Prof</a:t>
            </a:r>
            <a:r>
              <a:rPr lang="de-DE" sz="1200" dirty="0"/>
              <a:t>. Dr. Hennemann, </a:t>
            </a:r>
            <a:endParaRPr lang="de-DE" sz="1200" dirty="0" smtClean="0"/>
          </a:p>
          <a:p>
            <a:r>
              <a:rPr lang="de-DE" sz="1200" dirty="0" smtClean="0"/>
              <a:t>Prof</a:t>
            </a:r>
            <a:r>
              <a:rPr lang="de-DE" sz="1200" dirty="0"/>
              <a:t>. Dr. </a:t>
            </a:r>
            <a:r>
              <a:rPr lang="de-DE" sz="1200" dirty="0" err="1" smtClean="0"/>
              <a:t>Luterbacher</a:t>
            </a:r>
            <a:endParaRPr lang="de-DE" sz="1200" dirty="0" smtClean="0"/>
          </a:p>
          <a:p>
            <a:endParaRPr lang="de-DE" sz="1200" dirty="0"/>
          </a:p>
          <a:p>
            <a:r>
              <a:rPr lang="de-DE" sz="1200" b="1" dirty="0" err="1" smtClean="0"/>
              <a:t>J.W.v</a:t>
            </a:r>
            <a:r>
              <a:rPr lang="de-DE" sz="1200" b="1" dirty="0" smtClean="0"/>
              <a:t>. Goethe Universität Frankfurt:</a:t>
            </a:r>
          </a:p>
          <a:p>
            <a:r>
              <a:rPr lang="de-DE" sz="1200" dirty="0" smtClean="0"/>
              <a:t>Prof</a:t>
            </a:r>
            <a:r>
              <a:rPr lang="de-DE" sz="1200" dirty="0"/>
              <a:t>. Dr. </a:t>
            </a:r>
            <a:r>
              <a:rPr lang="de-DE" sz="1200" dirty="0" err="1"/>
              <a:t>Belina</a:t>
            </a:r>
            <a:r>
              <a:rPr lang="de-DE" sz="1200" dirty="0"/>
              <a:t>, Prof. Dr. </a:t>
            </a:r>
            <a:r>
              <a:rPr lang="de-DE" sz="1200" dirty="0" err="1"/>
              <a:t>Boeckler</a:t>
            </a:r>
            <a:r>
              <a:rPr lang="de-DE" sz="1200" dirty="0"/>
              <a:t>, Prof. Dr. Döll, </a:t>
            </a:r>
            <a:r>
              <a:rPr lang="de-DE" sz="1200" dirty="0" smtClean="0"/>
              <a:t>Prof</a:t>
            </a:r>
            <a:r>
              <a:rPr lang="de-DE" sz="1200" dirty="0"/>
              <a:t>. Dr. Heeg, Prof. Dr. </a:t>
            </a:r>
            <a:r>
              <a:rPr lang="de-DE" sz="1200" dirty="0" err="1"/>
              <a:t>Hickler</a:t>
            </a:r>
            <a:r>
              <a:rPr lang="de-DE" sz="1200" dirty="0"/>
              <a:t>, Prof. Dr. </a:t>
            </a:r>
            <a:r>
              <a:rPr lang="de-DE" sz="1200" dirty="0" err="1" smtClean="0"/>
              <a:t>Kanwischer</a:t>
            </a:r>
            <a:r>
              <a:rPr lang="de-DE" sz="1200" dirty="0"/>
              <a:t>, </a:t>
            </a:r>
            <a:r>
              <a:rPr lang="de-DE" sz="1200" dirty="0" smtClean="0"/>
              <a:t>Prof</a:t>
            </a:r>
            <a:r>
              <a:rPr lang="de-DE" sz="1200" dirty="0"/>
              <a:t>. Dr. Lanzendorf, Prof. Dr. Lindner, Prof. Dr. Pütz, </a:t>
            </a:r>
            <a:r>
              <a:rPr lang="de-DE" sz="1200" dirty="0" smtClean="0"/>
              <a:t>Prof</a:t>
            </a:r>
            <a:r>
              <a:rPr lang="de-DE" sz="1200" dirty="0"/>
              <a:t>. Dr. Runge, Prof. Dr. </a:t>
            </a:r>
            <a:r>
              <a:rPr lang="de-DE" sz="1200" dirty="0" err="1" smtClean="0"/>
              <a:t>Schlottmann</a:t>
            </a:r>
            <a:r>
              <a:rPr lang="de-DE" sz="1200" dirty="0"/>
              <a:t>, Prof. Dr. </a:t>
            </a:r>
            <a:r>
              <a:rPr lang="de-DE" sz="1200" dirty="0" smtClean="0"/>
              <a:t>Wunderlich, Prof</a:t>
            </a:r>
            <a:r>
              <a:rPr lang="de-DE" sz="1200" dirty="0"/>
              <a:t>. </a:t>
            </a:r>
            <a:r>
              <a:rPr lang="de-DE" sz="1200" dirty="0" smtClean="0"/>
              <a:t>Zulauf (Institut </a:t>
            </a:r>
            <a:r>
              <a:rPr lang="de-DE" sz="1200" dirty="0"/>
              <a:t>für </a:t>
            </a:r>
            <a:r>
              <a:rPr lang="de-DE" sz="1200" dirty="0" smtClean="0"/>
              <a:t>Geowissenschaften)</a:t>
            </a:r>
            <a:endParaRPr lang="de-DE" sz="1200" dirty="0"/>
          </a:p>
          <a:p>
            <a:endParaRPr lang="de-DE" sz="1200" dirty="0"/>
          </a:p>
          <a:p>
            <a:r>
              <a:rPr lang="de-DE" sz="1200" b="1" dirty="0" smtClean="0"/>
              <a:t>Philipps-Universität </a:t>
            </a:r>
            <a:r>
              <a:rPr lang="de-DE" sz="1200" b="1" dirty="0"/>
              <a:t>Marburg</a:t>
            </a:r>
            <a:r>
              <a:rPr lang="de-DE" sz="1200" b="1" dirty="0" smtClean="0"/>
              <a:t>:</a:t>
            </a:r>
          </a:p>
          <a:p>
            <a:r>
              <a:rPr lang="de-DE" sz="1200" dirty="0" smtClean="0"/>
              <a:t>Prof</a:t>
            </a:r>
            <a:r>
              <a:rPr lang="de-DE" sz="1200" dirty="0"/>
              <a:t>. Dr. Bader, Prof. Dr. </a:t>
            </a:r>
            <a:r>
              <a:rPr lang="de-DE" sz="1200" dirty="0" err="1"/>
              <a:t>Bendix</a:t>
            </a:r>
            <a:r>
              <a:rPr lang="de-DE" sz="1200" dirty="0"/>
              <a:t>, Prof. Dr. </a:t>
            </a:r>
            <a:r>
              <a:rPr lang="de-DE" sz="1200" dirty="0" smtClean="0"/>
              <a:t>Brenner, Prof</a:t>
            </a:r>
            <a:r>
              <a:rPr lang="de-DE" sz="1200" dirty="0"/>
              <a:t>. Dr. </a:t>
            </a:r>
            <a:r>
              <a:rPr lang="de-DE" sz="1200" dirty="0" err="1"/>
              <a:t>Chifflard</a:t>
            </a:r>
            <a:r>
              <a:rPr lang="de-DE" sz="1200" dirty="0"/>
              <a:t>, Prof. Dr. Hassler, Prof. Dr. Miehe, </a:t>
            </a:r>
            <a:r>
              <a:rPr lang="de-DE" sz="1200" dirty="0" smtClean="0"/>
              <a:t>Prof</a:t>
            </a:r>
            <a:r>
              <a:rPr lang="de-DE" sz="1200" dirty="0"/>
              <a:t>. Dr. </a:t>
            </a:r>
            <a:r>
              <a:rPr lang="de-DE" sz="1200" dirty="0" err="1"/>
              <a:t>Nauß</a:t>
            </a:r>
            <a:r>
              <a:rPr lang="de-DE" sz="1200" dirty="0"/>
              <a:t>, Prof. Dr. </a:t>
            </a:r>
            <a:r>
              <a:rPr lang="de-DE" sz="1200" dirty="0" err="1"/>
              <a:t>Opp</a:t>
            </a:r>
            <a:r>
              <a:rPr lang="de-DE" sz="1200" dirty="0"/>
              <a:t>, Prof. Dr. Paal, Prof. Dr. </a:t>
            </a:r>
            <a:r>
              <a:rPr lang="de-DE" sz="1200" dirty="0" smtClean="0"/>
              <a:t>Peter, Prof</a:t>
            </a:r>
            <a:r>
              <a:rPr lang="de-DE" sz="1200" dirty="0"/>
              <a:t>. Dr. </a:t>
            </a:r>
            <a:r>
              <a:rPr lang="de-DE" sz="1200" dirty="0" err="1" smtClean="0"/>
              <a:t>Stambach</a:t>
            </a:r>
            <a:r>
              <a:rPr lang="de-DE" sz="1200" dirty="0" smtClean="0"/>
              <a:t>, Prof</a:t>
            </a:r>
            <a:r>
              <a:rPr lang="de-DE" sz="1200" dirty="0"/>
              <a:t>. </a:t>
            </a:r>
            <a:r>
              <a:rPr lang="de-DE" sz="1200" dirty="0" err="1" smtClean="0"/>
              <a:t>Bonacker</a:t>
            </a:r>
            <a:r>
              <a:rPr lang="de-DE" sz="1200" dirty="0" smtClean="0"/>
              <a:t> (Zentrum </a:t>
            </a:r>
            <a:r>
              <a:rPr lang="de-DE" sz="1200" dirty="0"/>
              <a:t>für </a:t>
            </a:r>
            <a:r>
              <a:rPr lang="de-DE" sz="1200" dirty="0" smtClean="0"/>
              <a:t>Konfliktforschung)</a:t>
            </a:r>
            <a:endParaRPr lang="de-DE" sz="1200" dirty="0"/>
          </a:p>
          <a:p>
            <a:endParaRPr lang="de-DE" sz="1200" dirty="0" smtClean="0"/>
          </a:p>
          <a:p>
            <a:r>
              <a:rPr lang="de-DE" sz="1200" b="1" dirty="0" smtClean="0"/>
              <a:t>Universität Kassel:</a:t>
            </a:r>
          </a:p>
          <a:p>
            <a:r>
              <a:rPr lang="de-DE" sz="1200" dirty="0"/>
              <a:t>Prof. Dr. </a:t>
            </a:r>
            <a:r>
              <a:rPr lang="de-DE" sz="1200" dirty="0" err="1"/>
              <a:t>Altrock</a:t>
            </a:r>
            <a:r>
              <a:rPr lang="de-DE" sz="1200" dirty="0"/>
              <a:t> (Institut für urbane Entwicklungen</a:t>
            </a:r>
            <a:r>
              <a:rPr lang="de-DE" sz="1200" dirty="0" smtClean="0"/>
              <a:t>), </a:t>
            </a:r>
            <a:r>
              <a:rPr lang="de-DE" sz="1200" dirty="0"/>
              <a:t>Prof. Dr. Backes (Ökologische Agrarwissenschaften),</a:t>
            </a:r>
          </a:p>
          <a:p>
            <a:r>
              <a:rPr lang="de-DE" sz="1200" dirty="0"/>
              <a:t>Prof. Dr. Keller (Institut für urbane Entwicklungen), Prof. Dr. </a:t>
            </a:r>
            <a:r>
              <a:rPr lang="de-DE" sz="1200" dirty="0" err="1"/>
              <a:t>Peth</a:t>
            </a:r>
            <a:r>
              <a:rPr lang="de-DE" sz="1200" dirty="0"/>
              <a:t> (Bodenkunde), </a:t>
            </a:r>
            <a:r>
              <a:rPr lang="de-DE" sz="1200" dirty="0" smtClean="0"/>
              <a:t>Prof</a:t>
            </a:r>
            <a:r>
              <a:rPr lang="de-DE" sz="1200" dirty="0"/>
              <a:t>. Dr. Sommer (Verkehrsplanung und Verkehrssysteme), </a:t>
            </a:r>
            <a:r>
              <a:rPr lang="de-DE" sz="1200" dirty="0" smtClean="0"/>
              <a:t>Prof</a:t>
            </a:r>
            <a:r>
              <a:rPr lang="de-DE" sz="1200" dirty="0"/>
              <a:t>. </a:t>
            </a:r>
            <a:r>
              <a:rPr lang="de-DE" sz="1200" dirty="0" smtClean="0"/>
              <a:t>Dr. Thiel (Internationale </a:t>
            </a:r>
            <a:r>
              <a:rPr lang="de-DE" sz="1200" dirty="0"/>
              <a:t>Agrarpolitik und </a:t>
            </a:r>
            <a:r>
              <a:rPr lang="de-DE" sz="1200" dirty="0" err="1" smtClean="0"/>
              <a:t>Umweltgovernance</a:t>
            </a:r>
            <a:r>
              <a:rPr lang="de-DE" sz="1200" dirty="0" smtClean="0"/>
              <a:t>)</a:t>
            </a:r>
          </a:p>
          <a:p>
            <a:endParaRPr lang="de-DE" sz="1200" dirty="0" smtClean="0"/>
          </a:p>
          <a:p>
            <a:r>
              <a:rPr lang="de-DE" sz="1200" b="1" dirty="0" smtClean="0"/>
              <a:t>Technische Universität Darmstadt:</a:t>
            </a:r>
          </a:p>
          <a:p>
            <a:r>
              <a:rPr lang="de-DE" sz="1200" dirty="0" smtClean="0"/>
              <a:t>Prof</a:t>
            </a:r>
            <a:r>
              <a:rPr lang="de-DE" sz="1200" dirty="0"/>
              <a:t>. </a:t>
            </a:r>
            <a:r>
              <a:rPr lang="de-DE" sz="1200" dirty="0" smtClean="0"/>
              <a:t>Dr. Becker Physikalische (Geodäsie und Satellitengeodäsie), </a:t>
            </a:r>
            <a:r>
              <a:rPr lang="de-DE" sz="1200" dirty="0"/>
              <a:t>Prof. Dr. </a:t>
            </a:r>
            <a:r>
              <a:rPr lang="de-DE" sz="1200" dirty="0" err="1"/>
              <a:t>Sass</a:t>
            </a:r>
            <a:r>
              <a:rPr lang="de-DE" sz="1200" dirty="0"/>
              <a:t> (Angewandte Geothermie</a:t>
            </a:r>
            <a:r>
              <a:rPr lang="de-DE" sz="1200" dirty="0" smtClean="0"/>
              <a:t>)</a:t>
            </a:r>
            <a:endParaRPr lang="de-DE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66" y="6005652"/>
            <a:ext cx="792606" cy="807724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6084168" y="5978382"/>
            <a:ext cx="1224136" cy="834994"/>
            <a:chOff x="6876256" y="5546334"/>
            <a:chExt cx="1224136" cy="834994"/>
          </a:xfrm>
        </p:grpSpPr>
        <p:pic>
          <p:nvPicPr>
            <p:cNvPr id="7" name="Picture 2" descr="http://www.dggv.de/fileadmin/_processed_/csm_logo_e8202382c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7" y="6131109"/>
              <a:ext cx="1224135" cy="25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6876256" y="5546334"/>
              <a:ext cx="1224135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Deutsche </a:t>
              </a:r>
              <a:r>
                <a:rPr lang="de-DE" sz="800" dirty="0"/>
                <a:t>Geologische Gesellschaft – </a:t>
              </a:r>
              <a:br>
                <a:rPr lang="de-DE" sz="800" dirty="0"/>
              </a:br>
              <a:r>
                <a:rPr lang="de-DE" sz="800" dirty="0"/>
                <a:t>Geologische </a:t>
              </a:r>
              <a:r>
                <a:rPr lang="de-DE" sz="800" dirty="0" smtClean="0"/>
                <a:t>Vereinigung</a:t>
              </a:r>
              <a:endParaRPr lang="de-DE" sz="800" dirty="0"/>
            </a:p>
          </p:txBody>
        </p:sp>
      </p:grpSp>
      <p:pic>
        <p:nvPicPr>
          <p:cNvPr id="9" name="Picture 2" descr="Logo_G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985868"/>
            <a:ext cx="1584176" cy="8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GG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63860"/>
            <a:ext cx="12192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ogo_FGG_web_min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22" y="5978382"/>
            <a:ext cx="6667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685800" y="-27383"/>
            <a:ext cx="77724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/>
              <a:t>Unterstützer</a:t>
            </a:r>
            <a:endParaRPr lang="de-DE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40" y="86994"/>
            <a:ext cx="1302458" cy="1435417"/>
          </a:xfrm>
          <a:prstGeom prst="rect">
            <a:avLst/>
          </a:prstGeom>
        </p:spPr>
      </p:pic>
      <p:pic>
        <p:nvPicPr>
          <p:cNvPr id="3076" name="Picture 4" descr="https://geographie.de/wp-content/uploads/2016/02/logo_header_4-300x7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11642"/>
            <a:ext cx="28575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44110"/>
            <a:ext cx="16192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153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467544" y="486916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14 von 17 Zielen für eine nachhaltige Entwicklung der Vereinten Nationen sind Gegenstand des Oberstufenunterrichts im Fach Erdkunde</a:t>
            </a:r>
            <a:endParaRPr lang="de-DE" sz="2800" b="1" dirty="0"/>
          </a:p>
        </p:txBody>
      </p:sp>
      <p:sp>
        <p:nvSpPr>
          <p:cNvPr id="3" name="Rechteck 2"/>
          <p:cNvSpPr/>
          <p:nvPr/>
        </p:nvSpPr>
        <p:spPr>
          <a:xfrm>
            <a:off x="3275856" y="440816"/>
            <a:ext cx="3996000" cy="1332000"/>
          </a:xfrm>
          <a:prstGeom prst="rect">
            <a:avLst/>
          </a:prstGeom>
          <a:solidFill>
            <a:srgbClr val="00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1412776"/>
            <a:ext cx="5040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Q1</a:t>
            </a:r>
            <a:endParaRPr lang="de-DE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1907704" y="1412776"/>
            <a:ext cx="5040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Q1</a:t>
            </a:r>
            <a:endParaRPr lang="de-DE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1907704" y="2780928"/>
            <a:ext cx="5040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Q1</a:t>
            </a:r>
            <a:endParaRPr lang="de-DE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4572000" y="4077072"/>
            <a:ext cx="5040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Q1</a:t>
            </a:r>
            <a:endParaRPr lang="de-DE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4572000" y="2780928"/>
            <a:ext cx="5040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Q1</a:t>
            </a:r>
            <a:endParaRPr lang="de-DE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5940152" y="2780928"/>
            <a:ext cx="50405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Q2</a:t>
            </a:r>
            <a:endParaRPr lang="de-DE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7308304" y="1412776"/>
            <a:ext cx="50405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Q2</a:t>
            </a:r>
            <a:endParaRPr lang="de-DE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3275856" y="4077072"/>
            <a:ext cx="50405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Q2</a:t>
            </a:r>
            <a:endParaRPr lang="de-DE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5940152" y="4077072"/>
            <a:ext cx="5040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Q1</a:t>
            </a:r>
            <a:endParaRPr lang="de-DE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539552" y="4077072"/>
            <a:ext cx="5040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Q3</a:t>
            </a:r>
            <a:endParaRPr lang="de-DE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7308304" y="2780928"/>
            <a:ext cx="5040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Q3</a:t>
            </a:r>
            <a:endParaRPr lang="de-DE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539552" y="2780928"/>
            <a:ext cx="5040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Q3</a:t>
            </a:r>
            <a:endParaRPr lang="de-DE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3275856" y="2780928"/>
            <a:ext cx="5040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Q3</a:t>
            </a:r>
            <a:endParaRPr lang="de-DE" b="1" dirty="0"/>
          </a:p>
        </p:txBody>
      </p:sp>
      <p:sp>
        <p:nvSpPr>
          <p:cNvPr id="34" name="Textfeld 33"/>
          <p:cNvSpPr txBox="1"/>
          <p:nvPr/>
        </p:nvSpPr>
        <p:spPr>
          <a:xfrm>
            <a:off x="1907704" y="4077072"/>
            <a:ext cx="5040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Q3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746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8735"/>
          </a:xfrm>
        </p:spPr>
        <p:txBody>
          <a:bodyPr>
            <a:noAutofit/>
          </a:bodyPr>
          <a:lstStyle/>
          <a:p>
            <a:r>
              <a:rPr lang="de-DE" sz="6000" b="1" dirty="0" smtClean="0"/>
              <a:t>Stand des Faches Erdkunde in Hessen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5304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de-DE" dirty="0" smtClean="0"/>
              <a:t>Harte – traurige - Fakten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96" y="692696"/>
            <a:ext cx="8722804" cy="3240360"/>
          </a:xfrm>
        </p:spPr>
        <p:txBody>
          <a:bodyPr>
            <a:noAutofit/>
          </a:bodyPr>
          <a:lstStyle/>
          <a:p>
            <a:r>
              <a:rPr lang="de-DE" sz="2000" dirty="0" smtClean="0"/>
              <a:t>Erdkunde in </a:t>
            </a:r>
            <a:r>
              <a:rPr lang="de-DE" sz="2000" dirty="0"/>
              <a:t>d</a:t>
            </a:r>
            <a:r>
              <a:rPr lang="de-DE" sz="2000" dirty="0" smtClean="0"/>
              <a:t>er Sekundarstufe 1 mit 6 Stunden vertreten, ab der E-Phase fakultativ, Grundkurse werden meist 2-stündig anstatt 3-stündig unterrichtet</a:t>
            </a:r>
          </a:p>
          <a:p>
            <a:r>
              <a:rPr lang="de-DE" sz="2000" dirty="0" smtClean="0"/>
              <a:t>Rund 1/3 aller Erdkundestunden in Hessen werden fachfremd unterrichtet.</a:t>
            </a:r>
          </a:p>
          <a:p>
            <a:r>
              <a:rPr lang="de-DE" sz="2000" dirty="0" smtClean="0"/>
              <a:t>Erdkunde geht an Gesamtschulen im Bereich Gesellschaftslehre auf und wird zu fast 2/3 nicht von Fachlehrerinnen und –</a:t>
            </a:r>
            <a:r>
              <a:rPr lang="de-DE" sz="2000" dirty="0" err="1" smtClean="0"/>
              <a:t>lehrern</a:t>
            </a:r>
            <a:r>
              <a:rPr lang="de-DE" sz="2000" dirty="0" smtClean="0"/>
              <a:t> unterrichtet.</a:t>
            </a:r>
          </a:p>
          <a:p>
            <a:r>
              <a:rPr lang="de-DE" sz="2000" dirty="0" smtClean="0"/>
              <a:t>An nur noch 7 % der hessischen gymnasialen Oberstufen wird ein Erdkunde-Leistungskurs angeboten.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de-DE" altLang="de-DE" dirty="0" smtClean="0"/>
              <a:t>Landesabitur 2018: 25.934 Prüflinge: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09615"/>
              </p:ext>
            </p:extLst>
          </p:nvPr>
        </p:nvGraphicFramePr>
        <p:xfrm>
          <a:off x="570277" y="3540845"/>
          <a:ext cx="7787421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5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de-DE" altLang="de-DE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Geschichte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de-DE" sz="2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PoWi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de-DE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Erdkunde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de-DE" altLang="de-DE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LK 2421 /  GK 1736 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de-DE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LK 3806 /  GK 1569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de-DE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LK  268  /  GK   164 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0" r="2015"/>
          <a:stretch/>
        </p:blipFill>
        <p:spPr bwMode="auto">
          <a:xfrm>
            <a:off x="555538" y="4747676"/>
            <a:ext cx="7848872" cy="182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 rot="16200000">
            <a:off x="6736886" y="641651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Quelle der Zahlen: HKM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11560" y="4077072"/>
            <a:ext cx="2448272" cy="399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191823" y="4083338"/>
            <a:ext cx="2576302" cy="399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828108" y="4100236"/>
            <a:ext cx="2488308" cy="399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3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6289"/>
            <a:ext cx="7772400" cy="2738735"/>
          </a:xfrm>
        </p:spPr>
        <p:txBody>
          <a:bodyPr>
            <a:noAutofit/>
          </a:bodyPr>
          <a:lstStyle/>
          <a:p>
            <a:r>
              <a:rPr lang="de-DE" sz="6000" b="1" dirty="0" smtClean="0"/>
              <a:t>Was wird der Hessischen Jugend vorenthalten?</a:t>
            </a:r>
            <a:endParaRPr lang="de-DE" sz="6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394757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C00000"/>
                </a:solidFill>
              </a:rPr>
              <a:t>Teil 1 </a:t>
            </a:r>
            <a:r>
              <a:rPr lang="de-DE" sz="4800" b="1" dirty="0">
                <a:solidFill>
                  <a:srgbClr val="C00000"/>
                </a:solidFill>
              </a:rPr>
              <a:t>- Bildung für eine nachhaltige Entwicklung</a:t>
            </a:r>
          </a:p>
        </p:txBody>
      </p:sp>
    </p:spTree>
    <p:extLst>
      <p:ext uri="{BB962C8B-B14F-4D97-AF65-F5344CB8AC3E}">
        <p14:creationId xmlns:p14="http://schemas.microsoft.com/office/powerpoint/2010/main" val="18020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Erdkunde ist das Fach der Nachhaltigkeit</a:t>
            </a:r>
            <a:br>
              <a:rPr lang="de-DE" b="1" dirty="0" smtClean="0"/>
            </a:br>
            <a:r>
              <a:rPr lang="de-DE" sz="4000" b="1" dirty="0" smtClean="0"/>
              <a:t>Das Fach des 21. Jahrhunderts</a:t>
            </a:r>
            <a:endParaRPr lang="de-DE" sz="4000" b="1" dirty="0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680520" cy="4608512"/>
          </a:xfrm>
          <a:prstGeom prst="rect">
            <a:avLst/>
          </a:prstGeom>
        </p:spPr>
      </p:pic>
      <p:pic>
        <p:nvPicPr>
          <p:cNvPr id="6" name="Grafik 5" descr="Bildergebnis für BN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4876" r="5644" b="7411"/>
          <a:stretch/>
        </p:blipFill>
        <p:spPr bwMode="auto">
          <a:xfrm>
            <a:off x="4139952" y="2060848"/>
            <a:ext cx="4860032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61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834281"/>
            <a:ext cx="7772400" cy="2738735"/>
          </a:xfrm>
        </p:spPr>
        <p:txBody>
          <a:bodyPr>
            <a:noAutofit/>
          </a:bodyPr>
          <a:lstStyle/>
          <a:p>
            <a:r>
              <a:rPr lang="de-DE" sz="6000" b="1" dirty="0" smtClean="0"/>
              <a:t>Was wird der Hessischen Jugend vorenthalten?</a:t>
            </a:r>
            <a:endParaRPr lang="de-DE" sz="6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3717032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de-DE" sz="4600" dirty="0"/>
              <a:t>Teil 2 </a:t>
            </a:r>
            <a:r>
              <a:rPr lang="de-DE" sz="4600" dirty="0" smtClean="0"/>
              <a:t>– Denken in unterschiedlichen Maßstabsebenen</a:t>
            </a:r>
            <a:endParaRPr lang="de-DE" sz="4600" dirty="0"/>
          </a:p>
        </p:txBody>
      </p:sp>
    </p:spTree>
    <p:extLst>
      <p:ext uri="{BB962C8B-B14F-4D97-AF65-F5344CB8AC3E}">
        <p14:creationId xmlns:p14="http://schemas.microsoft.com/office/powerpoint/2010/main" val="22535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Microsoft Office PowerPoint</Application>
  <PresentationFormat>Bildschirmpräsentation (4:3)</PresentationFormat>
  <Paragraphs>182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Arial</vt:lpstr>
      <vt:lpstr>Calibri</vt:lpstr>
      <vt:lpstr>Larissa</vt:lpstr>
      <vt:lpstr>Aussagen von Abiturienten zu dem was sie aus ihrem Erdkundeunterricht mitnehmen</vt:lpstr>
      <vt:lpstr>Was nehmen Sie aus dem Unterricht mit? Statements Abiturjahrgang 2019 / GK Steinbach</vt:lpstr>
      <vt:lpstr>Zukunftsbedeutung des Faches Erdkunde </vt:lpstr>
      <vt:lpstr>PowerPoint-Präsentation</vt:lpstr>
      <vt:lpstr>Stand des Faches Erdkunde in Hessen</vt:lpstr>
      <vt:lpstr>Harte – traurige - Fakten</vt:lpstr>
      <vt:lpstr>Was wird der Hessischen Jugend vorenthalten?</vt:lpstr>
      <vt:lpstr>Erdkunde ist das Fach der Nachhaltigkeit Das Fach des 21. Jahrhunderts</vt:lpstr>
      <vt:lpstr>Was wird der Hessischen Jugend vorenthalten?</vt:lpstr>
      <vt:lpstr>PowerPoint-Präsentation</vt:lpstr>
      <vt:lpstr>Was wird der Hessischen Jugend vorenthalten?</vt:lpstr>
      <vt:lpstr>PowerPoint-Präsentation</vt:lpstr>
      <vt:lpstr>Was wird der Hessischen Jugend vorenthalten?</vt:lpstr>
      <vt:lpstr>Wie stehe ich dazu? Wertebildung</vt:lpstr>
      <vt:lpstr>Was wird der Hessischen Jugend vorenthalten?</vt:lpstr>
      <vt:lpstr>PowerPoint-Präsentation</vt:lpstr>
      <vt:lpstr>Was wird der Hessischen Jugend vorenthalten?</vt:lpstr>
      <vt:lpstr>PowerPoint-Präsentation</vt:lpstr>
      <vt:lpstr>Was wird der Hessischen Jugend vorenthalten?</vt:lpstr>
      <vt:lpstr>PowerPoint-Präsentation</vt:lpstr>
      <vt:lpstr>Was wird der Hessischen Jugend vorenthalten?</vt:lpstr>
      <vt:lpstr>PowerPoint-Präsentation</vt:lpstr>
      <vt:lpstr>Was wird der Hessischen Jugend vorenthalten?</vt:lpstr>
      <vt:lpstr>PowerPoint-Präsentation</vt:lpstr>
      <vt:lpstr>Was wird der Hessischen Jugend vorenthalten?</vt:lpstr>
      <vt:lpstr>PowerPoint-Präsentation</vt:lpstr>
      <vt:lpstr>Ist das wirklich schlimm?</vt:lpstr>
      <vt:lpstr>Erdkunde gibt fundiert, differen-ziert, vernetzend Orientierung in einer komplexen, globalisierten  und digitalisierten Welt </vt:lpstr>
      <vt:lpstr>Geographie für das 21. Jahrhundert</vt:lpstr>
      <vt:lpstr>PowerPoint-Präsentation</vt:lpstr>
      <vt:lpstr>Forderungen</vt:lpstr>
      <vt:lpstr>sofort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Dietmar Steinbach</dc:creator>
  <cp:lastModifiedBy>Dietmar Steinbach</cp:lastModifiedBy>
  <cp:revision>69</cp:revision>
  <dcterms:created xsi:type="dcterms:W3CDTF">2019-06-14T15:27:30Z</dcterms:created>
  <dcterms:modified xsi:type="dcterms:W3CDTF">2021-03-16T14:22:09Z</dcterms:modified>
</cp:coreProperties>
</file>